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11" r:id="rId2"/>
    <p:sldId id="293" r:id="rId3"/>
    <p:sldId id="313" r:id="rId4"/>
    <p:sldId id="319" r:id="rId5"/>
    <p:sldId id="320" r:id="rId6"/>
    <p:sldId id="321" r:id="rId7"/>
    <p:sldId id="322" r:id="rId8"/>
    <p:sldId id="291" r:id="rId9"/>
    <p:sldId id="326" r:id="rId10"/>
    <p:sldId id="327" r:id="rId11"/>
    <p:sldId id="328" r:id="rId12"/>
    <p:sldId id="329" r:id="rId13"/>
    <p:sldId id="330" r:id="rId14"/>
    <p:sldId id="331" r:id="rId15"/>
    <p:sldId id="288" r:id="rId16"/>
    <p:sldId id="257" r:id="rId17"/>
    <p:sldId id="294" r:id="rId18"/>
    <p:sldId id="262" r:id="rId19"/>
    <p:sldId id="264" r:id="rId20"/>
    <p:sldId id="295" r:id="rId21"/>
    <p:sldId id="296" r:id="rId22"/>
    <p:sldId id="297" r:id="rId23"/>
    <p:sldId id="298" r:id="rId24"/>
    <p:sldId id="299" r:id="rId25"/>
    <p:sldId id="301" r:id="rId26"/>
    <p:sldId id="302" r:id="rId27"/>
    <p:sldId id="332" r:id="rId28"/>
    <p:sldId id="402" r:id="rId29"/>
    <p:sldId id="403" r:id="rId30"/>
    <p:sldId id="39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ADE97-97DC-4986-9383-DB10FE8E57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6600" dirty="0">
                <a:solidFill>
                  <a:srgbClr val="C00000"/>
                </a:solidFill>
              </a:rPr>
              <a:t>Why Python?	</a:t>
            </a:r>
          </a:p>
        </p:txBody>
      </p:sp>
    </p:spTree>
    <p:extLst>
      <p:ext uri="{BB962C8B-B14F-4D97-AF65-F5344CB8AC3E}">
        <p14:creationId xmlns:p14="http://schemas.microsoft.com/office/powerpoint/2010/main" val="2219162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13013">
              <a:schemeClr val="bg2"/>
            </a:gs>
            <a:gs pos="72700">
              <a:schemeClr val="accent4">
                <a:lumMod val="20000"/>
                <a:lumOff val="80000"/>
              </a:schemeClr>
            </a:gs>
            <a:gs pos="0">
              <a:schemeClr val="accent4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206B95-80A4-4227-84A4-44D77A619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95" y="1377681"/>
            <a:ext cx="4943605" cy="41026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IN" sz="48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600" dirty="0">
                <a:solidFill>
                  <a:srgbClr val="C00000"/>
                </a:solidFill>
              </a:rPr>
              <a:t>Python is Interpreted Language</a:t>
            </a:r>
          </a:p>
          <a:p>
            <a:pPr marL="0" indent="0" algn="ctr">
              <a:buNone/>
            </a:pPr>
            <a:endParaRPr lang="en-IN" sz="66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E4A67-2CDA-4315-A522-D4CDD22A4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0" y="1389352"/>
            <a:ext cx="6134100" cy="435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03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13013">
              <a:schemeClr val="bg2"/>
            </a:gs>
            <a:gs pos="72700">
              <a:schemeClr val="accent4">
                <a:lumMod val="20000"/>
                <a:lumOff val="80000"/>
              </a:schemeClr>
            </a:gs>
            <a:gs pos="0">
              <a:schemeClr val="accent4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206B95-80A4-4227-84A4-44D77A619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320" y="1377681"/>
            <a:ext cx="4943605" cy="410263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endParaRPr lang="en-IN" sz="48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600" dirty="0">
                <a:solidFill>
                  <a:srgbClr val="C00000"/>
                </a:solidFill>
              </a:rPr>
              <a:t>Python used for</a:t>
            </a:r>
          </a:p>
          <a:p>
            <a:pPr marL="0" indent="0" algn="ctr">
              <a:buNone/>
            </a:pPr>
            <a:r>
              <a:rPr lang="en-US" sz="6600" dirty="0">
                <a:solidFill>
                  <a:srgbClr val="C00000"/>
                </a:solidFill>
              </a:rPr>
              <a:t>Creating</a:t>
            </a:r>
          </a:p>
          <a:p>
            <a:pPr marL="0" indent="0" algn="ctr">
              <a:buNone/>
            </a:pPr>
            <a:r>
              <a:rPr lang="en-US" sz="6600" dirty="0">
                <a:solidFill>
                  <a:srgbClr val="C00000"/>
                </a:solidFill>
              </a:rPr>
              <a:t>GUI</a:t>
            </a:r>
          </a:p>
          <a:p>
            <a:pPr marL="0" indent="0" algn="ctr">
              <a:buNone/>
            </a:pPr>
            <a:endParaRPr lang="en-IN" sz="6600" dirty="0">
              <a:solidFill>
                <a:srgbClr val="C00000"/>
              </a:solidFill>
            </a:endParaRPr>
          </a:p>
        </p:txBody>
      </p:sp>
      <p:pic>
        <p:nvPicPr>
          <p:cNvPr id="1026" name="Picture 2" descr="Screenshot of the most common PyQt widgets">
            <a:extLst>
              <a:ext uri="{FF2B5EF4-FFF2-40B4-BE49-F238E27FC236}">
                <a16:creationId xmlns:a16="http://schemas.microsoft.com/office/drawing/2014/main" id="{07D517C2-519C-4E4B-8AC7-2059AE0CB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63" y="985838"/>
            <a:ext cx="5172075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455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13013">
              <a:schemeClr val="bg2"/>
            </a:gs>
            <a:gs pos="72700">
              <a:schemeClr val="accent4">
                <a:lumMod val="20000"/>
                <a:lumOff val="80000"/>
              </a:schemeClr>
            </a:gs>
            <a:gs pos="0">
              <a:schemeClr val="accent4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EEEB99-333E-484D-92D4-C9FD901DED9B}"/>
              </a:ext>
            </a:extLst>
          </p:cNvPr>
          <p:cNvSpPr/>
          <p:nvPr/>
        </p:nvSpPr>
        <p:spPr>
          <a:xfrm>
            <a:off x="4972051" y="500061"/>
            <a:ext cx="6953250" cy="602932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934B5E9-7219-4102-80DA-8AF7D046FE1D}"/>
              </a:ext>
            </a:extLst>
          </p:cNvPr>
          <p:cNvSpPr/>
          <p:nvPr/>
        </p:nvSpPr>
        <p:spPr>
          <a:xfrm>
            <a:off x="6877050" y="752475"/>
            <a:ext cx="3743325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MODULES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83B6F18-4F57-4B1D-A50B-A24961C06DE0}"/>
              </a:ext>
            </a:extLst>
          </p:cNvPr>
          <p:cNvSpPr/>
          <p:nvPr/>
        </p:nvSpPr>
        <p:spPr>
          <a:xfrm>
            <a:off x="5079206" y="2124073"/>
            <a:ext cx="2038350" cy="1190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Created by You</a:t>
            </a:r>
          </a:p>
          <a:p>
            <a:pPr algn="ctr"/>
            <a:r>
              <a:rPr lang="en-IN" dirty="0" err="1"/>
              <a:t>Eg</a:t>
            </a:r>
            <a:r>
              <a:rPr lang="en-IN" dirty="0"/>
              <a:t>: myFristPrg.py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0196A8-B1F3-464B-A103-B6E2F8B08FED}"/>
              </a:ext>
            </a:extLst>
          </p:cNvPr>
          <p:cNvSpPr/>
          <p:nvPr/>
        </p:nvSpPr>
        <p:spPr>
          <a:xfrm>
            <a:off x="7286625" y="2124072"/>
            <a:ext cx="2038350" cy="1190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External Sources</a:t>
            </a:r>
          </a:p>
          <a:p>
            <a:pPr algn="ctr"/>
            <a:r>
              <a:rPr lang="en-IN" dirty="0" err="1"/>
              <a:t>Eg</a:t>
            </a:r>
            <a:r>
              <a:rPr lang="en-IN" dirty="0"/>
              <a:t>: </a:t>
            </a:r>
            <a:r>
              <a:rPr lang="en-IN" dirty="0" err="1"/>
              <a:t>PyPi</a:t>
            </a:r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CBDFB10-A50F-4D3C-B877-84767775B67B}"/>
              </a:ext>
            </a:extLst>
          </p:cNvPr>
          <p:cNvSpPr/>
          <p:nvPr/>
        </p:nvSpPr>
        <p:spPr>
          <a:xfrm>
            <a:off x="9575006" y="2133600"/>
            <a:ext cx="2038350" cy="1190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Preinstalled</a:t>
            </a:r>
          </a:p>
          <a:p>
            <a:pPr algn="ctr"/>
            <a:r>
              <a:rPr lang="en-IN" dirty="0" err="1"/>
              <a:t>Eg</a:t>
            </a:r>
            <a:r>
              <a:rPr lang="en-IN" dirty="0"/>
              <a:t>: </a:t>
            </a:r>
            <a:r>
              <a:rPr lang="en-IN" dirty="0" err="1"/>
              <a:t>math,random</a:t>
            </a:r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8AAD03B-4739-495A-AF48-E3C4E61EEE30}"/>
              </a:ext>
            </a:extLst>
          </p:cNvPr>
          <p:cNvSpPr/>
          <p:nvPr/>
        </p:nvSpPr>
        <p:spPr>
          <a:xfrm>
            <a:off x="9601200" y="3705224"/>
            <a:ext cx="2038350" cy="9525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Standard Library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C7DD40-2669-44AD-95B9-625B5914E7D5}"/>
              </a:ext>
            </a:extLst>
          </p:cNvPr>
          <p:cNvSpPr/>
          <p:nvPr/>
        </p:nvSpPr>
        <p:spPr>
          <a:xfrm>
            <a:off x="9077325" y="5219700"/>
            <a:ext cx="2628900" cy="88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Collection of Modules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A66632-B5F0-4C8D-A83B-C831136CF762}"/>
              </a:ext>
            </a:extLst>
          </p:cNvPr>
          <p:cNvCxnSpPr/>
          <p:nvPr/>
        </p:nvCxnSpPr>
        <p:spPr>
          <a:xfrm flipH="1">
            <a:off x="6334125" y="1590675"/>
            <a:ext cx="1419225" cy="533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1A82AF-B7A8-4AE8-A4F7-C69F47114E54}"/>
              </a:ext>
            </a:extLst>
          </p:cNvPr>
          <p:cNvCxnSpPr/>
          <p:nvPr/>
        </p:nvCxnSpPr>
        <p:spPr>
          <a:xfrm>
            <a:off x="8629650" y="1590675"/>
            <a:ext cx="0" cy="533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56F9DA-470D-4910-8093-3E5889B85884}"/>
              </a:ext>
            </a:extLst>
          </p:cNvPr>
          <p:cNvCxnSpPr/>
          <p:nvPr/>
        </p:nvCxnSpPr>
        <p:spPr>
          <a:xfrm>
            <a:off x="9734550" y="1590675"/>
            <a:ext cx="1038225" cy="5429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8EE361-8FA9-440F-9688-A75B15F00B05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0594181" y="3324225"/>
            <a:ext cx="26194" cy="3809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AAD2FA-DA9C-4A59-B199-4D39CD879F3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0620375" y="4657725"/>
            <a:ext cx="0" cy="5715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0926FBA-2DBB-4A17-8C9C-D0A348A87909}"/>
              </a:ext>
            </a:extLst>
          </p:cNvPr>
          <p:cNvSpPr/>
          <p:nvPr/>
        </p:nvSpPr>
        <p:spPr>
          <a:xfrm>
            <a:off x="5903119" y="5205412"/>
            <a:ext cx="2428874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pypi.org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E340FF3-415E-4C55-87DA-DEEFF7678B4F}"/>
              </a:ext>
            </a:extLst>
          </p:cNvPr>
          <p:cNvCxnSpPr>
            <a:stCxn id="7" idx="2"/>
          </p:cNvCxnSpPr>
          <p:nvPr/>
        </p:nvCxnSpPr>
        <p:spPr>
          <a:xfrm flipH="1" flipV="1">
            <a:off x="8305800" y="5662612"/>
            <a:ext cx="77152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630427D-1C3F-48B2-A48D-320E1301B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989" y="1263378"/>
            <a:ext cx="4943605" cy="410263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endParaRPr lang="en-IN" sz="48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600" dirty="0">
                <a:solidFill>
                  <a:srgbClr val="C00000"/>
                </a:solidFill>
              </a:rPr>
              <a:t>Python has large</a:t>
            </a:r>
          </a:p>
          <a:p>
            <a:pPr marL="0" indent="0" algn="ctr">
              <a:buNone/>
            </a:pPr>
            <a:r>
              <a:rPr lang="en-US" sz="6600" dirty="0">
                <a:solidFill>
                  <a:srgbClr val="C00000"/>
                </a:solidFill>
              </a:rPr>
              <a:t>standard</a:t>
            </a:r>
          </a:p>
          <a:p>
            <a:pPr marL="0" indent="0" algn="ctr">
              <a:buNone/>
            </a:pPr>
            <a:r>
              <a:rPr lang="en-US" sz="6600" dirty="0">
                <a:solidFill>
                  <a:srgbClr val="C00000"/>
                </a:solidFill>
              </a:rPr>
              <a:t>library</a:t>
            </a:r>
          </a:p>
          <a:p>
            <a:pPr marL="0" indent="0" algn="ctr">
              <a:buNone/>
            </a:pPr>
            <a:endParaRPr lang="en-IN" sz="6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702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13013">
              <a:schemeClr val="bg2"/>
            </a:gs>
            <a:gs pos="72700">
              <a:schemeClr val="accent4">
                <a:lumMod val="20000"/>
                <a:lumOff val="80000"/>
              </a:schemeClr>
            </a:gs>
            <a:gs pos="0">
              <a:schemeClr val="accent4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206B95-80A4-4227-84A4-44D77A619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320" y="1377681"/>
            <a:ext cx="4943605" cy="41026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IN" sz="48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600" dirty="0">
                <a:solidFill>
                  <a:srgbClr val="C00000"/>
                </a:solidFill>
              </a:rPr>
              <a:t>Python is Extensible</a:t>
            </a:r>
            <a:endParaRPr lang="en-IN" sz="6600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5C73CC-C75D-4D3B-9209-31DA7CF643D8}"/>
              </a:ext>
            </a:extLst>
          </p:cNvPr>
          <p:cNvSpPr/>
          <p:nvPr/>
        </p:nvSpPr>
        <p:spPr>
          <a:xfrm>
            <a:off x="5534025" y="866776"/>
            <a:ext cx="6391276" cy="550545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CD5A36D-E2B7-4655-87C4-1425D50F827D}"/>
              </a:ext>
            </a:extLst>
          </p:cNvPr>
          <p:cNvSpPr/>
          <p:nvPr/>
        </p:nvSpPr>
        <p:spPr>
          <a:xfrm>
            <a:off x="5753098" y="1228725"/>
            <a:ext cx="3590925" cy="483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  <a:p>
            <a:pPr algn="ctr"/>
            <a:r>
              <a:rPr lang="en-IN" sz="2000" dirty="0"/>
              <a:t>Python Program</a:t>
            </a:r>
          </a:p>
          <a:p>
            <a:pPr algn="ctr"/>
            <a:endParaRPr lang="en-IN" sz="2000" dirty="0"/>
          </a:p>
          <a:p>
            <a:pPr algn="ctr"/>
            <a:r>
              <a:rPr lang="en-IN" sz="2000" dirty="0"/>
              <a:t>------------------------</a:t>
            </a:r>
          </a:p>
          <a:p>
            <a:pPr algn="ctr"/>
            <a:endParaRPr lang="en-IN" sz="2000" dirty="0"/>
          </a:p>
          <a:p>
            <a:pPr algn="ctr"/>
            <a:r>
              <a:rPr lang="en-IN" sz="2000" dirty="0"/>
              <a:t>-------------------------</a:t>
            </a:r>
          </a:p>
          <a:p>
            <a:pPr algn="ctr"/>
            <a:endParaRPr lang="en-IN" sz="2000" dirty="0"/>
          </a:p>
          <a:p>
            <a:pPr algn="ctr"/>
            <a:r>
              <a:rPr lang="en-IN" sz="2000" dirty="0"/>
              <a:t>C Code</a:t>
            </a:r>
          </a:p>
          <a:p>
            <a:pPr algn="ctr"/>
            <a:endParaRPr lang="en-IN" sz="2000" dirty="0"/>
          </a:p>
          <a:p>
            <a:pPr algn="ctr"/>
            <a:r>
              <a:rPr lang="en-IN" sz="2000" dirty="0"/>
              <a:t>------------------------</a:t>
            </a:r>
          </a:p>
          <a:p>
            <a:pPr algn="ctr"/>
            <a:endParaRPr lang="en-IN" sz="2000" dirty="0"/>
          </a:p>
          <a:p>
            <a:pPr algn="ctr"/>
            <a:r>
              <a:rPr lang="en-IN" sz="2000" dirty="0"/>
              <a:t>-------------------------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30A70F-6FE5-4F7D-A961-155FFF1A4609}"/>
              </a:ext>
            </a:extLst>
          </p:cNvPr>
          <p:cNvSpPr/>
          <p:nvPr/>
        </p:nvSpPr>
        <p:spPr>
          <a:xfrm>
            <a:off x="10134601" y="2690811"/>
            <a:ext cx="1790700" cy="1476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Piece of Code in C or Java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84837C-7208-4D7B-BB22-54F55C51F02E}"/>
              </a:ext>
            </a:extLst>
          </p:cNvPr>
          <p:cNvCxnSpPr>
            <a:stCxn id="7" idx="2"/>
            <a:endCxn id="3" idx="3"/>
          </p:cNvCxnSpPr>
          <p:nvPr/>
        </p:nvCxnSpPr>
        <p:spPr>
          <a:xfrm flipH="1">
            <a:off x="9344023" y="3428999"/>
            <a:ext cx="790578" cy="2190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807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13013">
              <a:schemeClr val="bg2"/>
            </a:gs>
            <a:gs pos="72700">
              <a:schemeClr val="accent4">
                <a:lumMod val="20000"/>
                <a:lumOff val="80000"/>
              </a:schemeClr>
            </a:gs>
            <a:gs pos="0">
              <a:schemeClr val="accent4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206B95-80A4-4227-84A4-44D77A619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6" y="1377681"/>
            <a:ext cx="5200650" cy="41026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IN" sz="48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000" dirty="0">
                <a:solidFill>
                  <a:srgbClr val="C00000"/>
                </a:solidFill>
              </a:rPr>
              <a:t>Python is Embeddable</a:t>
            </a:r>
            <a:endParaRPr lang="en-IN" sz="6000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5C73CC-C75D-4D3B-9209-31DA7CF643D8}"/>
              </a:ext>
            </a:extLst>
          </p:cNvPr>
          <p:cNvSpPr/>
          <p:nvPr/>
        </p:nvSpPr>
        <p:spPr>
          <a:xfrm>
            <a:off x="5876926" y="1009650"/>
            <a:ext cx="6248401" cy="46863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CD5A36D-E2B7-4655-87C4-1425D50F827D}"/>
              </a:ext>
            </a:extLst>
          </p:cNvPr>
          <p:cNvSpPr/>
          <p:nvPr/>
        </p:nvSpPr>
        <p:spPr>
          <a:xfrm>
            <a:off x="7616269" y="1253473"/>
            <a:ext cx="3590925" cy="28114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Your C/C++ Program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1112EA0-B618-48DA-B323-18125504159C}"/>
              </a:ext>
            </a:extLst>
          </p:cNvPr>
          <p:cNvSpPr/>
          <p:nvPr/>
        </p:nvSpPr>
        <p:spPr>
          <a:xfrm>
            <a:off x="8683067" y="2493443"/>
            <a:ext cx="1754659" cy="929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Cpython</a:t>
            </a:r>
            <a:r>
              <a:rPr lang="en-IN" dirty="0"/>
              <a:t> Interpreter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F4D9317-3DCC-4238-96D9-D0D61401EB4A}"/>
              </a:ext>
            </a:extLst>
          </p:cNvPr>
          <p:cNvSpPr/>
          <p:nvPr/>
        </p:nvSpPr>
        <p:spPr>
          <a:xfrm>
            <a:off x="9601200" y="4524375"/>
            <a:ext cx="2085975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myscript.py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99FA17-18B4-4D44-B164-3A7CD03E3F41}"/>
              </a:ext>
            </a:extLst>
          </p:cNvPr>
          <p:cNvSpPr/>
          <p:nvPr/>
        </p:nvSpPr>
        <p:spPr>
          <a:xfrm>
            <a:off x="6372226" y="4451618"/>
            <a:ext cx="2085975" cy="1028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Cpython</a:t>
            </a:r>
            <a:r>
              <a:rPr lang="en-IN" dirty="0"/>
              <a:t> Interpreter</a:t>
            </a:r>
          </a:p>
          <a:p>
            <a:pPr algn="ctr"/>
            <a:endParaRPr lang="en-IN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A6499E2-66DA-4EB8-9741-185E57F3E0DB}"/>
              </a:ext>
            </a:extLst>
          </p:cNvPr>
          <p:cNvSpPr/>
          <p:nvPr/>
        </p:nvSpPr>
        <p:spPr>
          <a:xfrm rot="19188171">
            <a:off x="6873909" y="3600071"/>
            <a:ext cx="2046691" cy="29645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7BEA26E3-8BFC-456E-BA07-62BB0F87B8BC}"/>
              </a:ext>
            </a:extLst>
          </p:cNvPr>
          <p:cNvSpPr/>
          <p:nvPr/>
        </p:nvSpPr>
        <p:spPr>
          <a:xfrm rot="3031839">
            <a:off x="9473425" y="3801745"/>
            <a:ext cx="1353187" cy="307605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250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ADC317-A4BA-48D1-AFE9-4CBC604208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7915" y="1323975"/>
            <a:ext cx="11354085" cy="4772025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2456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58DF5B7A-7785-49C6-B4EB-252FF28C2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78BD0529-90E2-47B4-8D13-CEE11A154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AE127430-162B-43FD-A02F-6E8AD8FD9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7A6023CB-BCF4-4A3C-B04B-EFF677921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98B0FCF0-0865-45E1-977A-5BFDD0EFC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C1FF2792-ADB4-44D2-B7EF-6E3503725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B7B0F0A2-D4CD-4EA5-96E9-9E282F25C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FBBC4912-27C6-4C5E-9C40-AE9B6644E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127E474D-BE64-49E8-8C82-691642D0B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A385E451-43CB-441B-83EE-28ACB6BCB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5BF91B89-051C-49D8-9029-83A1F52B0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42329880-D64F-4074-ABE4-348FDC7FB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2FAD4595-5B16-442B-A756-924FB136A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F9B151E-1B34-4FA6-A53D-B92F787D9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3" name="Freeform 27">
              <a:extLst>
                <a:ext uri="{FF2B5EF4-FFF2-40B4-BE49-F238E27FC236}">
                  <a16:creationId xmlns:a16="http://schemas.microsoft.com/office/drawing/2014/main" id="{617ED8F6-0AA2-4080-ADCB-6C7CE1759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76F017FD-AF02-4E22-A564-5DCC93F5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61F8A187-FAA8-4625-AC70-EE2C7499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6D431C21-669A-42BC-A2DF-9092CA729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D143DDDF-3A80-4C43-BBCF-8EC128010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313BFF88-4BDD-4CC4-A514-C7D655779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3">
              <a:extLst>
                <a:ext uri="{FF2B5EF4-FFF2-40B4-BE49-F238E27FC236}">
                  <a16:creationId xmlns:a16="http://schemas.microsoft.com/office/drawing/2014/main" id="{BA235B4A-F8AD-4C1E-9074-356253813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4">
              <a:extLst>
                <a:ext uri="{FF2B5EF4-FFF2-40B4-BE49-F238E27FC236}">
                  <a16:creationId xmlns:a16="http://schemas.microsoft.com/office/drawing/2014/main" id="{281D9204-5CB0-44D1-B01F-5FFF6B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5">
              <a:extLst>
                <a:ext uri="{FF2B5EF4-FFF2-40B4-BE49-F238E27FC236}">
                  <a16:creationId xmlns:a16="http://schemas.microsoft.com/office/drawing/2014/main" id="{4DD213C5-5C2A-403A-AAEF-E495E64AE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6">
              <a:extLst>
                <a:ext uri="{FF2B5EF4-FFF2-40B4-BE49-F238E27FC236}">
                  <a16:creationId xmlns:a16="http://schemas.microsoft.com/office/drawing/2014/main" id="{3D07FF46-5E32-4BEE-B85D-107AD341D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7">
              <a:extLst>
                <a:ext uri="{FF2B5EF4-FFF2-40B4-BE49-F238E27FC236}">
                  <a16:creationId xmlns:a16="http://schemas.microsoft.com/office/drawing/2014/main" id="{4E5AE900-6815-4A65-9A96-CA280B3A8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8">
              <a:extLst>
                <a:ext uri="{FF2B5EF4-FFF2-40B4-BE49-F238E27FC236}">
                  <a16:creationId xmlns:a16="http://schemas.microsoft.com/office/drawing/2014/main" id="{45EA57FC-ADA4-45DD-98E7-B0615C5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9FFA7C60-EEB5-45DC-B964-20A76F776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Freeform 11">
            <a:extLst>
              <a:ext uri="{FF2B5EF4-FFF2-40B4-BE49-F238E27FC236}">
                <a16:creationId xmlns:a16="http://schemas.microsoft.com/office/drawing/2014/main" id="{7D84F46B-82DB-461C-88AC-F6C66B593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19D1EE6-C77B-4AB5-80C2-B2766A04E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4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7866C-AA9D-4D05-8449-4E5E26137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774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873991DB-6F50-4514-9746-B72BC8E1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72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B860BB-F934-4DE1-A930-090DD475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61927C55-8047-466F-9FE4-B42D3D1AF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E914D83D-75AE-426B-90AC-E37CBA2BD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DDB740D6-20EA-4164-9EDB-243B210E8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0843EF7D-8FF7-4B1B-810B-AA92D132E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F995A1BF-26D5-42BA-83D6-B74B0793A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706BB22B-358C-43E3-A01E-2CCD2EFD4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09828090-C04F-4B25-BD86-CE7A94A34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B062093C-CFDD-4759-8CD6-EB2CCD1DB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FB33C2A8-7609-427D-BC55-13F956201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9FF51B36-24F3-42B4-9ACD-2B83F4B57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6EBCB31E-7CBF-45FC-B7A3-7FE8E8C8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404CB86A-82A5-40B9-8D4B-159ED1A3C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17BCFA-C80F-4670-B8B9-034B5B1C8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2"/>
            <a:ext cx="2356675" cy="6853285"/>
            <a:chOff x="6627813" y="195454"/>
            <a:chExt cx="1952625" cy="5678297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F705DA76-B301-4098-9966-310A00C31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7484AECD-B027-45E9-8764-6E1A4A4A0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CB341AF9-DEB1-42CB-8D1D-F262CFE46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1C7213C3-CCDC-48BD-BF51-7AB8EE57A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7568F4E5-84C7-4F79-A40F-AC4885CB6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81654B91-DAE7-4763-8F60-7A35727C2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E9C665F1-5409-4590-AA69-79EABC1E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C3192F7D-0C18-4DB2-A88B-EBF562748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86BE4725-AC90-44AE-8B17-D13BA4BF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2C0C171A-856F-4606-9D98-B5318639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B6D57E3C-42A8-4054-B617-CE82DD8B7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C0A815A3-B7C7-4090-88EA-DA48AE474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AE2F7D72-C98C-4C79-88A4-1DD7AAE7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C03B0394-07A3-4767-BDD5-04B2F3E6B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D90E761-E560-46E8-8B50-CCE703218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B6DB3CD-0C97-402C-AD14-1CFB3731D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97234BEC-0BCD-458D-8B88-2BC54257E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C48CE172-AE11-48FC-A6A0-9AA032A57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572161ED-F602-403B-99F6-EA9EEB5CF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C690B4DC-6AA2-42B0-BD0B-1176A202B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732FF4E5-BC90-4FED-8321-AB6DF447C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566CEB4A-6A92-4067-BD6E-6BE63BF23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79A94B40-F9D3-4A81-BDF5-ED3A9D553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E4869EFC-7C13-485C-82C9-24F35B74B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75E4F377-7915-4B31-A427-FB5F5540A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F8CB933D-D3DC-469F-A3AA-172BC84F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705004CC-06FA-4258-994F-2E01354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5057B1F9-2060-4D46-980E-D0072A792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C8C568-88AA-44B9-AB79-0B8309ABB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4529540"/>
            <a:ext cx="8915399" cy="11624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</a:rPr>
              <a:t>Popularity of Python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74B4E41-E545-49EE-9771-7B452A8B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2B32DC75-144B-4978-9B68-1F127AF20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C4F4DBE9-40DF-46D0-9632-D21CCB65D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29">
              <a:extLst>
                <a:ext uri="{FF2B5EF4-FFF2-40B4-BE49-F238E27FC236}">
                  <a16:creationId xmlns:a16="http://schemas.microsoft.com/office/drawing/2014/main" id="{0ED412B8-A2C5-4273-8DD9-6EF3D93FC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1812C244-C36C-489A-ACA6-A96AE392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id="{ADF1B598-5BB2-4C7F-A7FD-484730B8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3B796D61-CE3E-4246-BB4E-84A20A1C2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41D653AD-C65E-42B2-8FAA-23023A9E3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34">
              <a:extLst>
                <a:ext uri="{FF2B5EF4-FFF2-40B4-BE49-F238E27FC236}">
                  <a16:creationId xmlns:a16="http://schemas.microsoft.com/office/drawing/2014/main" id="{4A51985B-37E4-485C-95B1-8CC5C957A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6FA4A699-43E1-4AE5-AFE8-2C7682415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6">
              <a:extLst>
                <a:ext uri="{FF2B5EF4-FFF2-40B4-BE49-F238E27FC236}">
                  <a16:creationId xmlns:a16="http://schemas.microsoft.com/office/drawing/2014/main" id="{890EDF97-B9A5-4727-A45A-7A837FDF9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7">
              <a:extLst>
                <a:ext uri="{FF2B5EF4-FFF2-40B4-BE49-F238E27FC236}">
                  <a16:creationId xmlns:a16="http://schemas.microsoft.com/office/drawing/2014/main" id="{D0AA5564-AD66-4164-8694-1E918AA47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8">
              <a:extLst>
                <a:ext uri="{FF2B5EF4-FFF2-40B4-BE49-F238E27FC236}">
                  <a16:creationId xmlns:a16="http://schemas.microsoft.com/office/drawing/2014/main" id="{19679950-7893-4CBD-A373-E288FB060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D65C27E2-9CC1-45AC-9302-CAA9B2BA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51EAC-6F20-4E3D-BFF7-7E9F91DE2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0597"/>
          <a:stretch/>
        </p:blipFill>
        <p:spPr>
          <a:xfrm>
            <a:off x="1819275" y="640080"/>
            <a:ext cx="10244117" cy="3602736"/>
          </a:xfrm>
          <a:prstGeom prst="rect">
            <a:avLst/>
          </a:prstGeom>
        </p:spPr>
      </p:pic>
      <p:sp>
        <p:nvSpPr>
          <p:cNvPr id="73" name="Freeform 33">
            <a:extLst>
              <a:ext uri="{FF2B5EF4-FFF2-40B4-BE49-F238E27FC236}">
                <a16:creationId xmlns:a16="http://schemas.microsoft.com/office/drawing/2014/main" id="{47BF6F76-2517-4EBD-A224-BD5376FF6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3878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2F90DE-AB92-41F1-922D-9C30F5AEC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623887"/>
            <a:ext cx="813435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96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259C671B-1B22-4141-A9C0-2E7941FD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7B2F5A4B-FA0F-4625-82F7-1D3F11281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9ACB0BAE-722F-4C91-8C2A-44EF768E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C3AC4D9F-59AC-421A-9FF3-C936CEC43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797BCE03-677D-4D65-A4D1-1FD721DD5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D007E5D0-0B4E-4094-988C-9917146C2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024DB804-C06B-4A0A-AC43-6BCCB7D76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B51DC17A-305E-486E-A527-5E8068E9E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B6CCA716-6D46-4523-BF96-FF1B0C54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E632B09A-D30C-4268-B28B-ACD612763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5FC839A4-228B-4EC0-8AF4-D8E38ECE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21">
              <a:extLst>
                <a:ext uri="{FF2B5EF4-FFF2-40B4-BE49-F238E27FC236}">
                  <a16:creationId xmlns:a16="http://schemas.microsoft.com/office/drawing/2014/main" id="{A8FFB1A1-5BB5-4551-87CD-F3365E6FE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D05AF173-8E70-41FA-9254-DF9AC3DDA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D56A4CE-A3F4-4CFF-9A65-C029AC17B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6" name="Freeform 27">
              <a:extLst>
                <a:ext uri="{FF2B5EF4-FFF2-40B4-BE49-F238E27FC236}">
                  <a16:creationId xmlns:a16="http://schemas.microsoft.com/office/drawing/2014/main" id="{DF669161-0B30-4C76-96BF-96202748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A5232353-CF7C-44DD-8BEE-1C8FF54CD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29">
              <a:extLst>
                <a:ext uri="{FF2B5EF4-FFF2-40B4-BE49-F238E27FC236}">
                  <a16:creationId xmlns:a16="http://schemas.microsoft.com/office/drawing/2014/main" id="{AEA6CAE2-8741-4E88-A632-69C2B2EC5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0">
              <a:extLst>
                <a:ext uri="{FF2B5EF4-FFF2-40B4-BE49-F238E27FC236}">
                  <a16:creationId xmlns:a16="http://schemas.microsoft.com/office/drawing/2014/main" id="{014AC37D-4388-4AE6-9D4D-CCD99A608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1">
              <a:extLst>
                <a:ext uri="{FF2B5EF4-FFF2-40B4-BE49-F238E27FC236}">
                  <a16:creationId xmlns:a16="http://schemas.microsoft.com/office/drawing/2014/main" id="{7FE084B0-333E-4F7C-83F1-F7D132527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2">
              <a:extLst>
                <a:ext uri="{FF2B5EF4-FFF2-40B4-BE49-F238E27FC236}">
                  <a16:creationId xmlns:a16="http://schemas.microsoft.com/office/drawing/2014/main" id="{FDCFCB98-2E3A-4227-823C-80489BB28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3">
              <a:extLst>
                <a:ext uri="{FF2B5EF4-FFF2-40B4-BE49-F238E27FC236}">
                  <a16:creationId xmlns:a16="http://schemas.microsoft.com/office/drawing/2014/main" id="{252F94DE-A6A3-4463-BE05-34281F1C8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4">
              <a:extLst>
                <a:ext uri="{FF2B5EF4-FFF2-40B4-BE49-F238E27FC236}">
                  <a16:creationId xmlns:a16="http://schemas.microsoft.com/office/drawing/2014/main" id="{16EA21FA-886F-43CF-9D44-C1342F305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5">
              <a:extLst>
                <a:ext uri="{FF2B5EF4-FFF2-40B4-BE49-F238E27FC236}">
                  <a16:creationId xmlns:a16="http://schemas.microsoft.com/office/drawing/2014/main" id="{88C821A5-BCF7-47FE-894F-0ADC5F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6">
              <a:extLst>
                <a:ext uri="{FF2B5EF4-FFF2-40B4-BE49-F238E27FC236}">
                  <a16:creationId xmlns:a16="http://schemas.microsoft.com/office/drawing/2014/main" id="{F8337ECE-206A-472E-AFC4-0F230C91E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7">
              <a:extLst>
                <a:ext uri="{FF2B5EF4-FFF2-40B4-BE49-F238E27FC236}">
                  <a16:creationId xmlns:a16="http://schemas.microsoft.com/office/drawing/2014/main" id="{90BB2EC4-D043-4B43-87E7-723A787EE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8">
              <a:extLst>
                <a:ext uri="{FF2B5EF4-FFF2-40B4-BE49-F238E27FC236}">
                  <a16:creationId xmlns:a16="http://schemas.microsoft.com/office/drawing/2014/main" id="{04013015-AF71-47BC-BE4D-ED9EFA24F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71B30B18-D920-4E3E-B931-1F310244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Freeform 11">
            <a:extLst>
              <a:ext uri="{FF2B5EF4-FFF2-40B4-BE49-F238E27FC236}">
                <a16:creationId xmlns:a16="http://schemas.microsoft.com/office/drawing/2014/main" id="{C70EF50A-66E6-460A-8AF9-47A10D0D9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0" name="Rectangle 82">
            <a:extLst>
              <a:ext uri="{FF2B5EF4-FFF2-40B4-BE49-F238E27FC236}">
                <a16:creationId xmlns:a16="http://schemas.microsoft.com/office/drawing/2014/main" id="{241D049E-2C7B-4131-B81E-E5B643BD6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84">
            <a:extLst>
              <a:ext uri="{FF2B5EF4-FFF2-40B4-BE49-F238E27FC236}">
                <a16:creationId xmlns:a16="http://schemas.microsoft.com/office/drawing/2014/main" id="{91635463-D121-4B16-AB61-D492DD3F0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3011D-DE70-4B08-AF05-F4E4BD6D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40" y="643467"/>
            <a:ext cx="867091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92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03E6CB-66DF-46F3-B33E-D6DAF4C81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789" y="1476652"/>
            <a:ext cx="10634600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8000" dirty="0">
                <a:solidFill>
                  <a:srgbClr val="C00000"/>
                </a:solidFill>
              </a:rPr>
              <a:t>Python is General Purpose Language</a:t>
            </a:r>
          </a:p>
        </p:txBody>
      </p:sp>
    </p:spTree>
    <p:extLst>
      <p:ext uri="{BB962C8B-B14F-4D97-AF65-F5344CB8AC3E}">
        <p14:creationId xmlns:p14="http://schemas.microsoft.com/office/powerpoint/2010/main" val="2905415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BFE3618-8387-4153-870E-99EA1B978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A51959-2EB3-4FFE-A4E4-90C63DFB2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690" y="1882066"/>
            <a:ext cx="3650279" cy="1961417"/>
          </a:xfrm>
        </p:spPr>
        <p:txBody>
          <a:bodyPr>
            <a:noAutofit/>
          </a:bodyPr>
          <a:lstStyle/>
          <a:p>
            <a:pPr algn="ctr"/>
            <a:r>
              <a:rPr lang="en-IN" sz="4400" dirty="0">
                <a:solidFill>
                  <a:srgbClr val="C00000"/>
                </a:solidFill>
              </a:rPr>
              <a:t>Data Scientists Love Python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99A42A-5548-4BB8-9115-A05821C36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3" descr="https://qphl.fs.quoracdn.net/main-qimg-c05ac677e3ec78c666a2ac6a2681ee84">
            <a:extLst>
              <a:ext uri="{FF2B5EF4-FFF2-40B4-BE49-F238E27FC236}">
                <a16:creationId xmlns:a16="http://schemas.microsoft.com/office/drawing/2014/main" id="{4789D2BE-397E-494D-BE1F-BC0BF08318A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129" y="640080"/>
            <a:ext cx="4320405" cy="5252773"/>
          </a:xfrm>
          <a:prstGeom prst="rect">
            <a:avLst/>
          </a:prstGeom>
          <a:noFill/>
        </p:spPr>
      </p:pic>
      <p:sp>
        <p:nvSpPr>
          <p:cNvPr id="16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3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B860BB-F934-4DE1-A930-090DD475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61927C55-8047-466F-9FE4-B42D3D1AF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E914D83D-75AE-426B-90AC-E37CBA2BD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DDB740D6-20EA-4164-9EDB-243B210E8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0843EF7D-8FF7-4B1B-810B-AA92D132E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F995A1BF-26D5-42BA-83D6-B74B0793A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706BB22B-358C-43E3-A01E-2CCD2EFD4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09828090-C04F-4B25-BD86-CE7A94A34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B062093C-CFDD-4759-8CD6-EB2CCD1DB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FB33C2A8-7609-427D-BC55-13F956201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9FF51B36-24F3-42B4-9ACD-2B83F4B57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6EBCB31E-7CBF-45FC-B7A3-7FE8E8C8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404CB86A-82A5-40B9-8D4B-159ED1A3C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17BCFA-C80F-4670-B8B9-034B5B1C8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2"/>
            <a:ext cx="2356675" cy="6853285"/>
            <a:chOff x="6627813" y="195454"/>
            <a:chExt cx="1952625" cy="5678297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F705DA76-B301-4098-9966-310A00C31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7484AECD-B027-45E9-8764-6E1A4A4A0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CB341AF9-DEB1-42CB-8D1D-F262CFE46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1C7213C3-CCDC-48BD-BF51-7AB8EE57A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7568F4E5-84C7-4F79-A40F-AC4885CB6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81654B91-DAE7-4763-8F60-7A35727C2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E9C665F1-5409-4590-AA69-79EABC1E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C3192F7D-0C18-4DB2-A88B-EBF562748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86BE4725-AC90-44AE-8B17-D13BA4BF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2C0C171A-856F-4606-9D98-B5318639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B6D57E3C-42A8-4054-B617-CE82DD8B7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C0A815A3-B7C7-4090-88EA-DA48AE474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AE2F7D72-C98C-4C79-88A4-1DD7AAE7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C03B0394-07A3-4767-BDD5-04B2F3E6B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D90E761-E560-46E8-8B50-CCE703218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B6DB3CD-0C97-402C-AD14-1CFB3731D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97234BEC-0BCD-458D-8B88-2BC54257E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C48CE172-AE11-48FC-A6A0-9AA032A57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572161ED-F602-403B-99F6-EA9EEB5CF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C690B4DC-6AA2-42B0-BD0B-1176A202B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732FF4E5-BC90-4FED-8321-AB6DF447C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566CEB4A-6A92-4067-BD6E-6BE63BF23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79A94B40-F9D3-4A81-BDF5-ED3A9D553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E4869EFC-7C13-485C-82C9-24F35B74B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75E4F377-7915-4B31-A427-FB5F5540A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F8CB933D-D3DC-469F-A3AA-172BC84F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705004CC-06FA-4258-994F-2E01354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5057B1F9-2060-4D46-980E-D0072A792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FD2CE6-3F46-486B-9F88-66105AD54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4529540"/>
            <a:ext cx="8915399" cy="11624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Who is ahead in Data Sciences?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74B4E41-E545-49EE-9771-7B452A8B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2B32DC75-144B-4978-9B68-1F127AF20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C4F4DBE9-40DF-46D0-9632-D21CCB65D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29">
              <a:extLst>
                <a:ext uri="{FF2B5EF4-FFF2-40B4-BE49-F238E27FC236}">
                  <a16:creationId xmlns:a16="http://schemas.microsoft.com/office/drawing/2014/main" id="{0ED412B8-A2C5-4273-8DD9-6EF3D93FC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1812C244-C36C-489A-ACA6-A96AE392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id="{ADF1B598-5BB2-4C7F-A7FD-484730B8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3B796D61-CE3E-4246-BB4E-84A20A1C2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41D653AD-C65E-42B2-8FAA-23023A9E3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34">
              <a:extLst>
                <a:ext uri="{FF2B5EF4-FFF2-40B4-BE49-F238E27FC236}">
                  <a16:creationId xmlns:a16="http://schemas.microsoft.com/office/drawing/2014/main" id="{4A51985B-37E4-485C-95B1-8CC5C957A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6FA4A699-43E1-4AE5-AFE8-2C7682415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6">
              <a:extLst>
                <a:ext uri="{FF2B5EF4-FFF2-40B4-BE49-F238E27FC236}">
                  <a16:creationId xmlns:a16="http://schemas.microsoft.com/office/drawing/2014/main" id="{890EDF97-B9A5-4727-A45A-7A837FDF9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7">
              <a:extLst>
                <a:ext uri="{FF2B5EF4-FFF2-40B4-BE49-F238E27FC236}">
                  <a16:creationId xmlns:a16="http://schemas.microsoft.com/office/drawing/2014/main" id="{D0AA5564-AD66-4164-8694-1E918AA47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8">
              <a:extLst>
                <a:ext uri="{FF2B5EF4-FFF2-40B4-BE49-F238E27FC236}">
                  <a16:creationId xmlns:a16="http://schemas.microsoft.com/office/drawing/2014/main" id="{19679950-7893-4CBD-A373-E288FB060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D65C27E2-9CC1-45AC-9302-CAA9B2BA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58599-D9C4-4F10-8C54-E82A2247E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640080"/>
            <a:ext cx="8427454" cy="3602736"/>
          </a:xfrm>
          <a:prstGeom prst="rect">
            <a:avLst/>
          </a:prstGeom>
        </p:spPr>
      </p:pic>
      <p:sp>
        <p:nvSpPr>
          <p:cNvPr id="73" name="Freeform 33">
            <a:extLst>
              <a:ext uri="{FF2B5EF4-FFF2-40B4-BE49-F238E27FC236}">
                <a16:creationId xmlns:a16="http://schemas.microsoft.com/office/drawing/2014/main" id="{47BF6F76-2517-4EBD-A224-BD5376FF6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6820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396E6-84B6-4B68-8459-95B098AA5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694" y="4986560"/>
            <a:ext cx="9983294" cy="1280890"/>
          </a:xfrm>
        </p:spPr>
        <p:txBody>
          <a:bodyPr>
            <a:noAutofit/>
          </a:bodyPr>
          <a:lstStyle/>
          <a:p>
            <a:r>
              <a:rPr lang="en-IN" sz="4400" dirty="0">
                <a:solidFill>
                  <a:srgbClr val="C00000"/>
                </a:solidFill>
              </a:rPr>
              <a:t>Skills required to become a data scientist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152ABA-55E0-4CAD-914E-E354CC9FB61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4221" y="466725"/>
            <a:ext cx="7767961" cy="419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74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396E6-84B6-4B68-8459-95B098AA5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757" y="4728834"/>
            <a:ext cx="9525740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4000" dirty="0">
                <a:solidFill>
                  <a:srgbClr val="C00000"/>
                </a:solidFill>
              </a:rPr>
              <a:t>List of few companies who are using Python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C4D98-47F5-4000-A896-647EB7E87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091" y="869272"/>
            <a:ext cx="9277817" cy="3791505"/>
          </a:xfrm>
          <a:prstGeom prst="rect">
            <a:avLst/>
          </a:prstGeom>
        </p:spPr>
      </p:pic>
      <p:sp>
        <p:nvSpPr>
          <p:cNvPr id="1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03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1B860BB-F934-4DE1-A930-090DD475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927C55-8047-466F-9FE4-B42D3D1AF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E914D83D-75AE-426B-90AC-E37CBA2BD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DB740D6-20EA-4164-9EDB-243B210E8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0843EF7D-8FF7-4B1B-810B-AA92D132E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F995A1BF-26D5-42BA-83D6-B74B0793A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706BB22B-358C-43E3-A01E-2CCD2EFD4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09828090-C04F-4B25-BD86-CE7A94A34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B062093C-CFDD-4759-8CD6-EB2CCD1DB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FB33C2A8-7609-427D-BC55-13F956201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9FF51B36-24F3-42B4-9ACD-2B83F4B57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6EBCB31E-7CBF-45FC-B7A3-7FE8E8C8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404CB86A-82A5-40B9-8D4B-159ED1A3C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17BCFA-C80F-4670-B8B9-034B5B1C8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2"/>
            <a:ext cx="2356675" cy="6853285"/>
            <a:chOff x="6627813" y="195454"/>
            <a:chExt cx="1952625" cy="5678297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F705DA76-B301-4098-9966-310A00C31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7484AECD-B027-45E9-8764-6E1A4A4A0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CB341AF9-DEB1-42CB-8D1D-F262CFE46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1C7213C3-CCDC-48BD-BF51-7AB8EE57A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7568F4E5-84C7-4F79-A40F-AC4885CB6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81654B91-DAE7-4763-8F60-7A35727C2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E9C665F1-5409-4590-AA69-79EABC1E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C3192F7D-0C18-4DB2-A88B-EBF562748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86BE4725-AC90-44AE-8B17-D13BA4BF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2C0C171A-856F-4606-9D98-B5318639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B6D57E3C-42A8-4054-B617-CE82DD8B7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C0A815A3-B7C7-4090-88EA-DA48AE474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E2F7D72-C98C-4C79-88A4-1DD7AAE7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C03B0394-07A3-4767-BDD5-04B2F3E6B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D90E761-E560-46E8-8B50-CCE703218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B6DB3CD-0C97-402C-AD14-1CFB3731D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97234BEC-0BCD-458D-8B88-2BC54257E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C48CE172-AE11-48FC-A6A0-9AA032A57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572161ED-F602-403B-99F6-EA9EEB5CF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C690B4DC-6AA2-42B0-BD0B-1176A202B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732FF4E5-BC90-4FED-8321-AB6DF447C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566CEB4A-6A92-4067-BD6E-6BE63BF23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79A94B40-F9D3-4A81-BDF5-ED3A9D553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E4869EFC-7C13-485C-82C9-24F35B74B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75E4F377-7915-4B31-A427-FB5F5540A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F8CB933D-D3DC-469F-A3AA-172BC84F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705004CC-06FA-4258-994F-2E01354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5057B1F9-2060-4D46-980E-D0072A792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0396E6-84B6-4B68-8459-95B098AA5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4529540"/>
            <a:ext cx="8915399" cy="1162423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C00000"/>
                </a:solidFill>
              </a:rPr>
              <a:t>Top Companies that built their websites with Python Framework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4B4E41-E545-49EE-9771-7B452A8B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2B32DC75-144B-4978-9B68-1F127AF20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C4F4DBE9-40DF-46D0-9632-D21CCB65D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0ED412B8-A2C5-4273-8DD9-6EF3D93FC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30">
              <a:extLst>
                <a:ext uri="{FF2B5EF4-FFF2-40B4-BE49-F238E27FC236}">
                  <a16:creationId xmlns:a16="http://schemas.microsoft.com/office/drawing/2014/main" id="{1812C244-C36C-489A-ACA6-A96AE392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31">
              <a:extLst>
                <a:ext uri="{FF2B5EF4-FFF2-40B4-BE49-F238E27FC236}">
                  <a16:creationId xmlns:a16="http://schemas.microsoft.com/office/drawing/2014/main" id="{ADF1B598-5BB2-4C7F-A7FD-484730B8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2">
              <a:extLst>
                <a:ext uri="{FF2B5EF4-FFF2-40B4-BE49-F238E27FC236}">
                  <a16:creationId xmlns:a16="http://schemas.microsoft.com/office/drawing/2014/main" id="{3B796D61-CE3E-4246-BB4E-84A20A1C2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3">
              <a:extLst>
                <a:ext uri="{FF2B5EF4-FFF2-40B4-BE49-F238E27FC236}">
                  <a16:creationId xmlns:a16="http://schemas.microsoft.com/office/drawing/2014/main" id="{41D653AD-C65E-42B2-8FAA-23023A9E3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4">
              <a:extLst>
                <a:ext uri="{FF2B5EF4-FFF2-40B4-BE49-F238E27FC236}">
                  <a16:creationId xmlns:a16="http://schemas.microsoft.com/office/drawing/2014/main" id="{4A51985B-37E4-485C-95B1-8CC5C957A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5">
              <a:extLst>
                <a:ext uri="{FF2B5EF4-FFF2-40B4-BE49-F238E27FC236}">
                  <a16:creationId xmlns:a16="http://schemas.microsoft.com/office/drawing/2014/main" id="{6FA4A699-43E1-4AE5-AFE8-2C7682415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6">
              <a:extLst>
                <a:ext uri="{FF2B5EF4-FFF2-40B4-BE49-F238E27FC236}">
                  <a16:creationId xmlns:a16="http://schemas.microsoft.com/office/drawing/2014/main" id="{890EDF97-B9A5-4727-A45A-7A837FDF9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7">
              <a:extLst>
                <a:ext uri="{FF2B5EF4-FFF2-40B4-BE49-F238E27FC236}">
                  <a16:creationId xmlns:a16="http://schemas.microsoft.com/office/drawing/2014/main" id="{D0AA5564-AD66-4164-8694-1E918AA47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8">
              <a:extLst>
                <a:ext uri="{FF2B5EF4-FFF2-40B4-BE49-F238E27FC236}">
                  <a16:creationId xmlns:a16="http://schemas.microsoft.com/office/drawing/2014/main" id="{19679950-7893-4CBD-A373-E288FB060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D65C27E2-9CC1-45AC-9302-CAA9B2BA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B4EAC-CAEE-43CF-8466-E73A82E036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6" b="1949"/>
          <a:stretch/>
        </p:blipFill>
        <p:spPr>
          <a:xfrm>
            <a:off x="1677880" y="640080"/>
            <a:ext cx="8700116" cy="3602736"/>
          </a:xfrm>
          <a:prstGeom prst="rect">
            <a:avLst/>
          </a:prstGeom>
        </p:spPr>
      </p:pic>
      <p:sp>
        <p:nvSpPr>
          <p:cNvPr id="76" name="Freeform 33">
            <a:extLst>
              <a:ext uri="{FF2B5EF4-FFF2-40B4-BE49-F238E27FC236}">
                <a16:creationId xmlns:a16="http://schemas.microsoft.com/office/drawing/2014/main" id="{47BF6F76-2517-4EBD-A224-BD5376FF6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94174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396E6-84B6-4B68-8459-95B098AA5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15" y="5301065"/>
            <a:ext cx="9703860" cy="1162423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IN" sz="4000" dirty="0">
                <a:solidFill>
                  <a:srgbClr val="C00000"/>
                </a:solidFill>
              </a:rPr>
              <a:t>Most Popular Languages on GitHub</a:t>
            </a:r>
            <a:endParaRPr lang="en-US" sz="4000" dirty="0">
              <a:solidFill>
                <a:srgbClr val="C00000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FB84A0BE-55F3-4194-BB4F-D6A36608B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6252"/>
          <a:stretch/>
        </p:blipFill>
        <p:spPr>
          <a:xfrm>
            <a:off x="1945215" y="520459"/>
            <a:ext cx="9357783" cy="478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90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B860BB-F934-4DE1-A930-090DD475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61927C55-8047-466F-9FE4-B42D3D1AF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E914D83D-75AE-426B-90AC-E37CBA2BD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DDB740D6-20EA-4164-9EDB-243B210E8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0843EF7D-8FF7-4B1B-810B-AA92D132E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F995A1BF-26D5-42BA-83D6-B74B0793A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706BB22B-358C-43E3-A01E-2CCD2EFD4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09828090-C04F-4B25-BD86-CE7A94A34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B062093C-CFDD-4759-8CD6-EB2CCD1DB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FB33C2A8-7609-427D-BC55-13F956201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9FF51B36-24F3-42B4-9ACD-2B83F4B57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6EBCB31E-7CBF-45FC-B7A3-7FE8E8C8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404CB86A-82A5-40B9-8D4B-159ED1A3C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17BCFA-C80F-4670-B8B9-034B5B1C8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2"/>
            <a:ext cx="2356675" cy="6853285"/>
            <a:chOff x="6627813" y="195454"/>
            <a:chExt cx="1952625" cy="5678297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F705DA76-B301-4098-9966-310A00C31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7484AECD-B027-45E9-8764-6E1A4A4A0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CB341AF9-DEB1-42CB-8D1D-F262CFE46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1C7213C3-CCDC-48BD-BF51-7AB8EE57A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7568F4E5-84C7-4F79-A40F-AC4885CB6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81654B91-DAE7-4763-8F60-7A35727C2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E9C665F1-5409-4590-AA69-79EABC1E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C3192F7D-0C18-4DB2-A88B-EBF562748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86BE4725-AC90-44AE-8B17-D13BA4BF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2C0C171A-856F-4606-9D98-B5318639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B6D57E3C-42A8-4054-B617-CE82DD8B7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C0A815A3-B7C7-4090-88EA-DA48AE474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AE2F7D72-C98C-4C79-88A4-1DD7AAE7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C03B0394-07A3-4767-BDD5-04B2F3E6B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D90E761-E560-46E8-8B50-CCE703218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B6DB3CD-0C97-402C-AD14-1CFB3731D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97234BEC-0BCD-458D-8B88-2BC54257E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C48CE172-AE11-48FC-A6A0-9AA032A57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572161ED-F602-403B-99F6-EA9EEB5CF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C690B4DC-6AA2-42B0-BD0B-1176A202B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732FF4E5-BC90-4FED-8321-AB6DF447C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566CEB4A-6A92-4067-BD6E-6BE63BF23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79A94B40-F9D3-4A81-BDF5-ED3A9D553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E4869EFC-7C13-485C-82C9-24F35B74B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75E4F377-7915-4B31-A427-FB5F5540A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F8CB933D-D3DC-469F-A3AA-172BC84F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705004CC-06FA-4258-994F-2E01354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5057B1F9-2060-4D46-980E-D0072A792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0396E6-84B6-4B68-8459-95B098AA5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4529540"/>
            <a:ext cx="8915399" cy="1162423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C00000"/>
                </a:solidFill>
              </a:rPr>
              <a:t>Technologies that rely on Python Today and Tomorrow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74B4E41-E545-49EE-9771-7B452A8B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2B32DC75-144B-4978-9B68-1F127AF20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C4F4DBE9-40DF-46D0-9632-D21CCB65D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29">
              <a:extLst>
                <a:ext uri="{FF2B5EF4-FFF2-40B4-BE49-F238E27FC236}">
                  <a16:creationId xmlns:a16="http://schemas.microsoft.com/office/drawing/2014/main" id="{0ED412B8-A2C5-4273-8DD9-6EF3D93FC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1812C244-C36C-489A-ACA6-A96AE392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id="{ADF1B598-5BB2-4C7F-A7FD-484730B8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3B796D61-CE3E-4246-BB4E-84A20A1C2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41D653AD-C65E-42B2-8FAA-23023A9E3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34">
              <a:extLst>
                <a:ext uri="{FF2B5EF4-FFF2-40B4-BE49-F238E27FC236}">
                  <a16:creationId xmlns:a16="http://schemas.microsoft.com/office/drawing/2014/main" id="{4A51985B-37E4-485C-95B1-8CC5C957A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6FA4A699-43E1-4AE5-AFE8-2C7682415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6">
              <a:extLst>
                <a:ext uri="{FF2B5EF4-FFF2-40B4-BE49-F238E27FC236}">
                  <a16:creationId xmlns:a16="http://schemas.microsoft.com/office/drawing/2014/main" id="{890EDF97-B9A5-4727-A45A-7A837FDF9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7">
              <a:extLst>
                <a:ext uri="{FF2B5EF4-FFF2-40B4-BE49-F238E27FC236}">
                  <a16:creationId xmlns:a16="http://schemas.microsoft.com/office/drawing/2014/main" id="{D0AA5564-AD66-4164-8694-1E918AA47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8">
              <a:extLst>
                <a:ext uri="{FF2B5EF4-FFF2-40B4-BE49-F238E27FC236}">
                  <a16:creationId xmlns:a16="http://schemas.microsoft.com/office/drawing/2014/main" id="{19679950-7893-4CBD-A373-E288FB060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D65C27E2-9CC1-45AC-9302-CAA9B2BA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0EB89-AE9D-4F68-9B3D-AE990FE50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640080"/>
            <a:ext cx="8021638" cy="3602736"/>
          </a:xfrm>
          <a:prstGeom prst="rect">
            <a:avLst/>
          </a:prstGeom>
        </p:spPr>
      </p:pic>
      <p:sp>
        <p:nvSpPr>
          <p:cNvPr id="73" name="Freeform 33">
            <a:extLst>
              <a:ext uri="{FF2B5EF4-FFF2-40B4-BE49-F238E27FC236}">
                <a16:creationId xmlns:a16="http://schemas.microsoft.com/office/drawing/2014/main" id="{47BF6F76-2517-4EBD-A224-BD5376FF6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96821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13013">
              <a:schemeClr val="bg2"/>
            </a:gs>
            <a:gs pos="72700">
              <a:schemeClr val="accent4">
                <a:lumMod val="20000"/>
                <a:lumOff val="80000"/>
              </a:schemeClr>
            </a:gs>
            <a:gs pos="0">
              <a:schemeClr val="accent4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25E7C9-4097-4F23-922C-45A8BA862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857" y="1498754"/>
            <a:ext cx="10200068" cy="4102637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8800" dirty="0">
                <a:solidFill>
                  <a:srgbClr val="C00000"/>
                </a:solidFill>
              </a:rPr>
              <a:t>Python was created in 1991</a:t>
            </a:r>
            <a:endParaRPr lang="en-US" sz="8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552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EF259-4F32-4819-A1B9-F2B41D41B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6" y="426128"/>
            <a:ext cx="5359716" cy="1478872"/>
          </a:xfrm>
        </p:spPr>
        <p:txBody>
          <a:bodyPr>
            <a:noAutofit/>
          </a:bodyPr>
          <a:lstStyle/>
          <a:p>
            <a:r>
              <a:rPr lang="en-IN" sz="4800" dirty="0">
                <a:solidFill>
                  <a:srgbClr val="C00000"/>
                </a:solidFill>
              </a:rPr>
              <a:t>Who created Python?</a:t>
            </a: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AF219687-E5DE-40F7-B52B-FCDC8F09D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1" r="764"/>
          <a:stretch/>
        </p:blipFill>
        <p:spPr>
          <a:xfrm>
            <a:off x="-1555" y="1731"/>
            <a:ext cx="4671091" cy="68580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Content Placeholder 8">
            <a:extLst>
              <a:ext uri="{FF2B5EF4-FFF2-40B4-BE49-F238E27FC236}">
                <a16:creationId xmlns:a16="http://schemas.microsoft.com/office/drawing/2014/main" id="{9D843EFE-0774-4150-A788-7C65F7F8F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91" y="2133600"/>
            <a:ext cx="5066419" cy="3777622"/>
          </a:xfr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buClrTx/>
              <a:buNone/>
            </a:pPr>
            <a:endParaRPr lang="en-US" altLang="en-US" sz="3600" dirty="0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>
              <a:spcBef>
                <a:spcPct val="0"/>
              </a:spcBef>
              <a:buClrTx/>
              <a:buNone/>
            </a:pPr>
            <a:endParaRPr lang="en-US" altLang="en-US" sz="3600" dirty="0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>
              <a:spcBef>
                <a:spcPct val="0"/>
              </a:spcBef>
              <a:buClrTx/>
              <a:buNone/>
            </a:pPr>
            <a:endParaRPr lang="en-US" altLang="en-US" sz="3600" dirty="0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>
              <a:spcBef>
                <a:spcPct val="0"/>
              </a:spcBef>
              <a:buClrTx/>
              <a:buNone/>
            </a:pPr>
            <a:endParaRPr lang="en-US" altLang="en-US" sz="3600" dirty="0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>
              <a:spcBef>
                <a:spcPct val="0"/>
              </a:spcBef>
              <a:buClrTx/>
              <a:buNone/>
            </a:pPr>
            <a:r>
              <a:rPr lang="en-US" altLang="en-US" sz="4000" dirty="0">
                <a:latin typeface="Arial" panose="020B0604020202020204" pitchFamily="34" charset="0"/>
                <a:ea typeface="SimSun" panose="02010600030101010101" pitchFamily="2" charset="-122"/>
              </a:rPr>
              <a:t>Guido van Rossum</a:t>
            </a:r>
          </a:p>
          <a:p>
            <a:pPr>
              <a:spcBef>
                <a:spcPct val="0"/>
              </a:spcBef>
              <a:buClrTx/>
              <a:buNone/>
            </a:pPr>
            <a:endParaRPr lang="en-US" altLang="en-US" dirty="0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>
              <a:spcBef>
                <a:spcPct val="0"/>
              </a:spcBef>
              <a:buClrTx/>
              <a:buNone/>
            </a:pPr>
            <a:r>
              <a:rPr lang="en-US" altLang="en-US" sz="2000" dirty="0">
                <a:latin typeface="Arial" panose="020B0604020202020204" pitchFamily="34" charset="0"/>
                <a:ea typeface="SimSun" panose="02010600030101010101" pitchFamily="2" charset="-122"/>
              </a:rPr>
              <a:t>Benevolent Dictator for Life (BDFL) </a:t>
            </a:r>
          </a:p>
          <a:p>
            <a:pPr>
              <a:spcBef>
                <a:spcPct val="0"/>
              </a:spcBef>
              <a:buClrTx/>
              <a:buNone/>
            </a:pPr>
            <a:r>
              <a:rPr lang="en-US" altLang="en-US" sz="2000" dirty="0">
                <a:latin typeface="Arial" panose="020B0604020202020204" pitchFamily="34" charset="0"/>
                <a:ea typeface="SimSun" panose="02010600030101010101" pitchFamily="2" charset="-122"/>
              </a:rPr>
              <a:t>- Python Software Foundation.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96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6E20432-D954-4553-B699-81A99C2F3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0300" y="1919796"/>
            <a:ext cx="4064818" cy="301840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8800" dirty="0">
                <a:solidFill>
                  <a:srgbClr val="C00000"/>
                </a:solidFill>
              </a:rPr>
              <a:t>Why is it called Python?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2B58693-552C-4279-9945-95C84488E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986" y="944880"/>
            <a:ext cx="3676941" cy="525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04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3ECD-056C-4B33-90C1-430B74CB6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113356"/>
            <a:ext cx="8911687" cy="793488"/>
          </a:xfrm>
        </p:spPr>
        <p:txBody>
          <a:bodyPr>
            <a:normAutofit/>
          </a:bodyPr>
          <a:lstStyle/>
          <a:p>
            <a:r>
              <a:rPr lang="en-IN" b="1" dirty="0"/>
              <a:t>FEATURES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A974498-6E2A-4ACC-A0B0-32A83C17A2ED}"/>
              </a:ext>
            </a:extLst>
          </p:cNvPr>
          <p:cNvSpPr/>
          <p:nvPr/>
        </p:nvSpPr>
        <p:spPr>
          <a:xfrm flipH="1">
            <a:off x="3372176" y="2050478"/>
            <a:ext cx="1558511" cy="740587"/>
          </a:xfrm>
          <a:prstGeom prst="round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C460B91-D638-4C17-96D0-158B14AF163F}"/>
              </a:ext>
            </a:extLst>
          </p:cNvPr>
          <p:cNvSpPr/>
          <p:nvPr/>
        </p:nvSpPr>
        <p:spPr>
          <a:xfrm flipH="1">
            <a:off x="3372175" y="3765917"/>
            <a:ext cx="1558511" cy="740587"/>
          </a:xfrm>
          <a:prstGeom prst="roundRect">
            <a:avLst/>
          </a:prstGeom>
          <a:gradFill flip="none" rotWithShape="1">
            <a:gsLst>
              <a:gs pos="0">
                <a:srgbClr val="34DE18">
                  <a:shade val="30000"/>
                  <a:satMod val="115000"/>
                </a:srgbClr>
              </a:gs>
              <a:gs pos="50000">
                <a:srgbClr val="34DE18">
                  <a:shade val="67500"/>
                  <a:satMod val="115000"/>
                </a:srgbClr>
              </a:gs>
              <a:gs pos="100000">
                <a:srgbClr val="34DE18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30411CF-BD37-4223-A2BA-3B7CD0A831E0}"/>
              </a:ext>
            </a:extLst>
          </p:cNvPr>
          <p:cNvSpPr/>
          <p:nvPr/>
        </p:nvSpPr>
        <p:spPr>
          <a:xfrm flipH="1">
            <a:off x="3372175" y="5569527"/>
            <a:ext cx="1558511" cy="740587"/>
          </a:xfrm>
          <a:prstGeom prst="roundRect">
            <a:avLst/>
          </a:prstGeom>
          <a:solidFill>
            <a:srgbClr val="BABE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FB3170-F76F-4B54-A153-68836DE0FB9D}"/>
              </a:ext>
            </a:extLst>
          </p:cNvPr>
          <p:cNvSpPr/>
          <p:nvPr/>
        </p:nvSpPr>
        <p:spPr>
          <a:xfrm>
            <a:off x="3440188" y="1037832"/>
            <a:ext cx="141842" cy="56110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630FC5E-8A6C-47D7-B642-74AE8933175E}"/>
              </a:ext>
            </a:extLst>
          </p:cNvPr>
          <p:cNvSpPr/>
          <p:nvPr/>
        </p:nvSpPr>
        <p:spPr>
          <a:xfrm flipH="1">
            <a:off x="2592919" y="4629933"/>
            <a:ext cx="1558511" cy="740587"/>
          </a:xfrm>
          <a:prstGeom prst="roundRect">
            <a:avLst/>
          </a:prstGeom>
          <a:solidFill>
            <a:srgbClr val="0066FF"/>
          </a:solidFill>
          <a:scene3d>
            <a:camera prst="perspective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7CE7CF-821D-4A8F-AC4D-33B940EF95A1}"/>
              </a:ext>
            </a:extLst>
          </p:cNvPr>
          <p:cNvSpPr/>
          <p:nvPr/>
        </p:nvSpPr>
        <p:spPr>
          <a:xfrm flipH="1">
            <a:off x="2592925" y="1211646"/>
            <a:ext cx="1558511" cy="740587"/>
          </a:xfrm>
          <a:prstGeom prst="roundRect">
            <a:avLst/>
          </a:prstGeom>
          <a:solidFill>
            <a:srgbClr val="00FF00"/>
          </a:solidFill>
          <a:effectLst/>
          <a:scene3d>
            <a:camera prst="perspective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FA4B289-1550-4FE9-9B67-87A1255775F2}"/>
              </a:ext>
            </a:extLst>
          </p:cNvPr>
          <p:cNvSpPr/>
          <p:nvPr/>
        </p:nvSpPr>
        <p:spPr>
          <a:xfrm flipH="1">
            <a:off x="2592924" y="2914494"/>
            <a:ext cx="1558511" cy="740587"/>
          </a:xfrm>
          <a:prstGeom prst="roundRect">
            <a:avLst/>
          </a:prstGeom>
          <a:solidFill>
            <a:srgbClr val="FF6600"/>
          </a:solidFill>
          <a:scene3d>
            <a:camera prst="perspective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94AF8E0-C7C7-492E-8D52-EBFB07DBA3CA}"/>
              </a:ext>
            </a:extLst>
          </p:cNvPr>
          <p:cNvSpPr/>
          <p:nvPr/>
        </p:nvSpPr>
        <p:spPr>
          <a:xfrm flipH="1">
            <a:off x="6310300" y="1215421"/>
            <a:ext cx="1558511" cy="740587"/>
          </a:xfrm>
          <a:prstGeom prst="roundRect">
            <a:avLst/>
          </a:prstGeom>
          <a:gradFill flip="none" rotWithShape="1">
            <a:gsLst>
              <a:gs pos="0">
                <a:srgbClr val="66FF99">
                  <a:shade val="30000"/>
                  <a:satMod val="115000"/>
                </a:srgbClr>
              </a:gs>
              <a:gs pos="50000">
                <a:srgbClr val="66FF99">
                  <a:shade val="67500"/>
                  <a:satMod val="115000"/>
                </a:srgbClr>
              </a:gs>
              <a:gs pos="100000">
                <a:srgbClr val="66FF99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3B1302F-4E04-4C93-A01F-34AF9B98370B}"/>
              </a:ext>
            </a:extLst>
          </p:cNvPr>
          <p:cNvSpPr/>
          <p:nvPr/>
        </p:nvSpPr>
        <p:spPr>
          <a:xfrm flipH="1">
            <a:off x="6310300" y="2838606"/>
            <a:ext cx="1558511" cy="740587"/>
          </a:xfrm>
          <a:prstGeom prst="round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EA9A6F9-BE4E-4300-A748-75E78C4E7D15}"/>
              </a:ext>
            </a:extLst>
          </p:cNvPr>
          <p:cNvSpPr/>
          <p:nvPr/>
        </p:nvSpPr>
        <p:spPr>
          <a:xfrm flipH="1">
            <a:off x="6429345" y="4592945"/>
            <a:ext cx="1558511" cy="740587"/>
          </a:xfrm>
          <a:prstGeom prst="roundRect">
            <a:avLst/>
          </a:prstGeom>
          <a:solidFill>
            <a:srgbClr val="00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FD2EB2-0995-4829-9210-1AF2FFB5C86E}"/>
              </a:ext>
            </a:extLst>
          </p:cNvPr>
          <p:cNvSpPr/>
          <p:nvPr/>
        </p:nvSpPr>
        <p:spPr>
          <a:xfrm>
            <a:off x="7261315" y="1037832"/>
            <a:ext cx="141842" cy="56110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39E8BA4-A170-4575-B10E-8BA72C6628E9}"/>
              </a:ext>
            </a:extLst>
          </p:cNvPr>
          <p:cNvSpPr/>
          <p:nvPr/>
        </p:nvSpPr>
        <p:spPr>
          <a:xfrm flipH="1">
            <a:off x="7089556" y="5569528"/>
            <a:ext cx="1558511" cy="740587"/>
          </a:xfrm>
          <a:prstGeom prst="roundRect">
            <a:avLst/>
          </a:prstGeom>
          <a:solidFill>
            <a:srgbClr val="FF6699"/>
          </a:solidFill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9076477-4B32-4EA0-A42B-7AE53122FCDC}"/>
              </a:ext>
            </a:extLst>
          </p:cNvPr>
          <p:cNvSpPr/>
          <p:nvPr/>
        </p:nvSpPr>
        <p:spPr>
          <a:xfrm flipH="1">
            <a:off x="7048768" y="3765917"/>
            <a:ext cx="1558511" cy="740587"/>
          </a:xfrm>
          <a:prstGeom prst="roundRect">
            <a:avLst/>
          </a:prstGeom>
          <a:solidFill>
            <a:srgbClr val="FFCCFF"/>
          </a:solidFill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CFABFE1-2066-4E91-9BB3-F5011F429933}"/>
              </a:ext>
            </a:extLst>
          </p:cNvPr>
          <p:cNvSpPr/>
          <p:nvPr/>
        </p:nvSpPr>
        <p:spPr>
          <a:xfrm flipH="1">
            <a:off x="7048768" y="2042287"/>
            <a:ext cx="1558511" cy="740587"/>
          </a:xfrm>
          <a:prstGeom prst="roundRect">
            <a:avLst/>
          </a:prstGeom>
          <a:solidFill>
            <a:srgbClr val="9999FF"/>
          </a:solidFill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43EDAF-1916-4529-8A7F-82FA1F2A2810}"/>
              </a:ext>
            </a:extLst>
          </p:cNvPr>
          <p:cNvSpPr/>
          <p:nvPr/>
        </p:nvSpPr>
        <p:spPr>
          <a:xfrm>
            <a:off x="1534171" y="1381044"/>
            <a:ext cx="367600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B1EC21-7DB6-48E7-8415-D4CB0E99DAB3}"/>
              </a:ext>
            </a:extLst>
          </p:cNvPr>
          <p:cNvSpPr/>
          <p:nvPr/>
        </p:nvSpPr>
        <p:spPr>
          <a:xfrm>
            <a:off x="2273228" y="2222015"/>
            <a:ext cx="367600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EXPRESSIVE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69F2FF-B46A-4FC8-BD60-501BD8F96110}"/>
              </a:ext>
            </a:extLst>
          </p:cNvPr>
          <p:cNvSpPr/>
          <p:nvPr/>
        </p:nvSpPr>
        <p:spPr>
          <a:xfrm>
            <a:off x="2363608" y="3000490"/>
            <a:ext cx="201713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FREE AND OPEN SOURCE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D3B752-4931-4B40-A5D4-6228D9AA638C}"/>
              </a:ext>
            </a:extLst>
          </p:cNvPr>
          <p:cNvSpPr/>
          <p:nvPr/>
        </p:nvSpPr>
        <p:spPr>
          <a:xfrm>
            <a:off x="5278189" y="1375472"/>
            <a:ext cx="367600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EXTENSIBLE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6EB2A2F-06D2-447D-951A-7BE91008FCAD}"/>
              </a:ext>
            </a:extLst>
          </p:cNvPr>
          <p:cNvSpPr/>
          <p:nvPr/>
        </p:nvSpPr>
        <p:spPr>
          <a:xfrm>
            <a:off x="5990020" y="2160463"/>
            <a:ext cx="367600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EMBEDDABLE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CF43B5-075C-453F-8129-F803A18A9240}"/>
              </a:ext>
            </a:extLst>
          </p:cNvPr>
          <p:cNvSpPr/>
          <p:nvPr/>
        </p:nvSpPr>
        <p:spPr>
          <a:xfrm>
            <a:off x="5251551" y="3013884"/>
            <a:ext cx="367600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INTERPRETED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48F4F7-8189-42D4-84BC-B6639EBEE17A}"/>
              </a:ext>
            </a:extLst>
          </p:cNvPr>
          <p:cNvSpPr/>
          <p:nvPr/>
        </p:nvSpPr>
        <p:spPr>
          <a:xfrm>
            <a:off x="6929792" y="3864640"/>
            <a:ext cx="1802396" cy="4924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LARGE STANDARD LIBRARY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E51D64-72B1-45BF-9573-C6A9983C0C13}"/>
              </a:ext>
            </a:extLst>
          </p:cNvPr>
          <p:cNvSpPr/>
          <p:nvPr/>
        </p:nvSpPr>
        <p:spPr>
          <a:xfrm>
            <a:off x="6298655" y="4625773"/>
            <a:ext cx="181988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GUI </a:t>
            </a:r>
            <a:r>
              <a:rPr lang="en-US" sz="15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PROGRAMMING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933C9E-09CC-4656-93F7-F64939A259B3}"/>
              </a:ext>
            </a:extLst>
          </p:cNvPr>
          <p:cNvSpPr/>
          <p:nvPr/>
        </p:nvSpPr>
        <p:spPr>
          <a:xfrm>
            <a:off x="7005429" y="5663488"/>
            <a:ext cx="172675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DYNAMICALLY TYPED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F829BB-1009-4E0B-B93E-6C49F0080BB6}"/>
              </a:ext>
            </a:extLst>
          </p:cNvPr>
          <p:cNvSpPr/>
          <p:nvPr/>
        </p:nvSpPr>
        <p:spPr>
          <a:xfrm>
            <a:off x="2312375" y="3933832"/>
            <a:ext cx="367600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HIGH-LEVEL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88D9CB-1D9A-4EE7-A3C3-4696389296D6}"/>
              </a:ext>
            </a:extLst>
          </p:cNvPr>
          <p:cNvSpPr/>
          <p:nvPr/>
        </p:nvSpPr>
        <p:spPr>
          <a:xfrm>
            <a:off x="1468979" y="4802575"/>
            <a:ext cx="367600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PORTABLE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45444FF-8302-4BEF-9C99-789F4EB55148}"/>
              </a:ext>
            </a:extLst>
          </p:cNvPr>
          <p:cNvSpPr/>
          <p:nvPr/>
        </p:nvSpPr>
        <p:spPr>
          <a:xfrm>
            <a:off x="3286998" y="5632711"/>
            <a:ext cx="172675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 ORIENTED</a:t>
            </a:r>
          </a:p>
        </p:txBody>
      </p:sp>
    </p:spTree>
    <p:extLst>
      <p:ext uri="{BB962C8B-B14F-4D97-AF65-F5344CB8AC3E}">
        <p14:creationId xmlns:p14="http://schemas.microsoft.com/office/powerpoint/2010/main" val="2029085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1A6B81-3A45-44DF-BC4E-F8C79495E5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3425" y="1104900"/>
            <a:ext cx="11354085" cy="4772025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5474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13013">
              <a:schemeClr val="bg2"/>
            </a:gs>
            <a:gs pos="72700">
              <a:schemeClr val="accent4">
                <a:lumMod val="20000"/>
                <a:lumOff val="80000"/>
              </a:schemeClr>
            </a:gs>
            <a:gs pos="0">
              <a:schemeClr val="accent4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25E7C9-4097-4F23-922C-45A8BA862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857" y="1498754"/>
            <a:ext cx="10200068" cy="4102637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7200" dirty="0">
                <a:solidFill>
                  <a:srgbClr val="C00000"/>
                </a:solidFill>
              </a:rPr>
              <a:t>Python is High Level Programming Language</a:t>
            </a:r>
            <a:endParaRPr lang="en-US" sz="7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308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13013">
              <a:schemeClr val="bg2"/>
            </a:gs>
            <a:gs pos="72700">
              <a:schemeClr val="accent4">
                <a:lumMod val="20000"/>
                <a:lumOff val="80000"/>
              </a:schemeClr>
            </a:gs>
            <a:gs pos="0">
              <a:schemeClr val="accent4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B4E0689-1706-44F5-AF67-35C6706F1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9511" y="1555750"/>
            <a:ext cx="4127791" cy="4102100"/>
          </a:xfrm>
          <a:prstGeom prst="rect">
            <a:avLst/>
          </a:prstGeom>
          <a:effectLst>
            <a:glow rad="127000">
              <a:schemeClr val="accent1">
                <a:lumMod val="60000"/>
                <a:lumOff val="40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772EB4-1FEE-460F-B4EA-6C7AE68FF6BD}"/>
              </a:ext>
            </a:extLst>
          </p:cNvPr>
          <p:cNvSpPr txBox="1">
            <a:spLocks/>
          </p:cNvSpPr>
          <p:nvPr/>
        </p:nvSpPr>
        <p:spPr>
          <a:xfrm>
            <a:off x="887768" y="1555213"/>
            <a:ext cx="5405976" cy="4102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en-IN" sz="4800" dirty="0">
              <a:solidFill>
                <a:srgbClr val="C00000"/>
              </a:solidFill>
            </a:endParaRPr>
          </a:p>
          <a:p>
            <a:pPr marL="0" indent="0" algn="ctr">
              <a:buFont typeface="Wingdings 3" charset="2"/>
              <a:buNone/>
            </a:pPr>
            <a:r>
              <a:rPr lang="en-IN" sz="6600" dirty="0">
                <a:solidFill>
                  <a:srgbClr val="C00000"/>
                </a:solidFill>
              </a:rPr>
              <a:t>Python </a:t>
            </a:r>
          </a:p>
          <a:p>
            <a:pPr marL="0" indent="0" algn="ctr">
              <a:buFont typeface="Wingdings 3" charset="2"/>
              <a:buNone/>
            </a:pPr>
            <a:r>
              <a:rPr lang="en-IN" sz="6600" dirty="0">
                <a:solidFill>
                  <a:srgbClr val="C00000"/>
                </a:solidFill>
              </a:rPr>
              <a:t>is </a:t>
            </a:r>
            <a:r>
              <a:rPr lang="en-IN" sz="6600" dirty="0" err="1">
                <a:solidFill>
                  <a:srgbClr val="C00000"/>
                </a:solidFill>
              </a:rPr>
              <a:t>OpenSource</a:t>
            </a:r>
            <a:endParaRPr lang="en-IN" sz="6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767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13013">
              <a:schemeClr val="bg2"/>
            </a:gs>
            <a:gs pos="72700">
              <a:schemeClr val="accent4">
                <a:lumMod val="20000"/>
                <a:lumOff val="80000"/>
              </a:schemeClr>
            </a:gs>
            <a:gs pos="0">
              <a:schemeClr val="accent4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25E7C9-4097-4F23-922C-45A8BA862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857" y="1498754"/>
            <a:ext cx="10200068" cy="4102637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8800" dirty="0">
                <a:solidFill>
                  <a:srgbClr val="C00000"/>
                </a:solidFill>
              </a:rPr>
              <a:t>Python is Object Oriented</a:t>
            </a:r>
            <a:endParaRPr lang="en-US" sz="8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958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13013">
              <a:schemeClr val="bg2"/>
            </a:gs>
            <a:gs pos="72700">
              <a:schemeClr val="accent4">
                <a:lumMod val="20000"/>
                <a:lumOff val="80000"/>
              </a:schemeClr>
            </a:gs>
            <a:gs pos="0">
              <a:schemeClr val="accent4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206B95-80A4-4227-84A4-44D77A619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8939" y="1435171"/>
            <a:ext cx="4397061" cy="41026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IN" sz="48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IN" sz="6600" dirty="0">
                <a:solidFill>
                  <a:srgbClr val="C00000"/>
                </a:solidFill>
              </a:rPr>
              <a:t>Python </a:t>
            </a:r>
          </a:p>
          <a:p>
            <a:pPr marL="0" indent="0" algn="ctr">
              <a:buNone/>
            </a:pPr>
            <a:r>
              <a:rPr lang="en-IN" sz="6600" dirty="0">
                <a:solidFill>
                  <a:srgbClr val="C00000"/>
                </a:solidFill>
              </a:rPr>
              <a:t>is Portable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9CEF0-ACDA-4A67-A96F-8C7D8CACD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005" y="943049"/>
            <a:ext cx="2470745" cy="2378848"/>
          </a:xfrm>
          <a:prstGeom prst="rect">
            <a:avLst/>
          </a:prstGeom>
          <a:effectLst>
            <a:glow rad="127000">
              <a:schemeClr val="accent4"/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81DB15-D333-463D-8C4B-0337BE661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253" y="943049"/>
            <a:ext cx="2417686" cy="2378848"/>
          </a:xfrm>
          <a:prstGeom prst="rect">
            <a:avLst/>
          </a:prstGeom>
          <a:effectLst>
            <a:glow rad="127000">
              <a:schemeClr val="accent4"/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D0C2CB-4BC0-4CFC-BBE1-C1D96B174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005" y="3506830"/>
            <a:ext cx="2479483" cy="2330714"/>
          </a:xfrm>
          <a:prstGeom prst="rect">
            <a:avLst/>
          </a:prstGeom>
          <a:effectLst>
            <a:glow rad="127000">
              <a:schemeClr val="accent3"/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301BF-60C0-4DEB-BFCE-5ED08C3C9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4355" y="3486490"/>
            <a:ext cx="2479483" cy="2330714"/>
          </a:xfrm>
          <a:prstGeom prst="rect">
            <a:avLst/>
          </a:prstGeom>
          <a:effectLst>
            <a:glow rad="127000">
              <a:schemeClr val="accent4"/>
            </a:glow>
          </a:effectLst>
        </p:spPr>
      </p:pic>
    </p:spTree>
    <p:extLst>
      <p:ext uri="{BB962C8B-B14F-4D97-AF65-F5344CB8AC3E}">
        <p14:creationId xmlns:p14="http://schemas.microsoft.com/office/powerpoint/2010/main" val="3364203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2">
            <a:extLst>
              <a:ext uri="{FF2B5EF4-FFF2-40B4-BE49-F238E27FC236}">
                <a16:creationId xmlns:a16="http://schemas.microsoft.com/office/drawing/2014/main" id="{259C671B-1B22-4141-A9C0-2E7941FD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7B2F5A4B-FA0F-4625-82F7-1D3F11281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ACB0BAE-722F-4C91-8C2A-44EF768E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C3AC4D9F-59AC-421A-9FF3-C936CEC43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797BCE03-677D-4D65-A4D1-1FD721DD5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007E5D0-0B4E-4094-988C-9917146C2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024DB804-C06B-4A0A-AC43-6BCCB7D76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B51DC17A-305E-486E-A527-5E8068E9E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B6CCA716-6D46-4523-BF96-FF1B0C54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E632B09A-D30C-4268-B28B-ACD612763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5FC839A4-228B-4EC0-8AF4-D8E38ECE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A8FFB1A1-5BB5-4551-87CD-F3365E6FE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D05AF173-8E70-41FA-9254-DF9AC3DDA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2" name="Group 26">
            <a:extLst>
              <a:ext uri="{FF2B5EF4-FFF2-40B4-BE49-F238E27FC236}">
                <a16:creationId xmlns:a16="http://schemas.microsoft.com/office/drawing/2014/main" id="{1D56A4CE-A3F4-4CFF-9A65-C029AC17B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F669161-0B30-4C76-96BF-96202748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5232353-CF7C-44DD-8BEE-1C8FF54CD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EA6CAE2-8741-4E88-A632-69C2B2EC5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14AC37D-4388-4AE6-9D4D-CCD99A608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7FE084B0-333E-4F7C-83F1-F7D132527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DCFCB98-2E3A-4227-823C-80489BB28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52F94DE-A6A3-4463-BE05-34281F1C8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6EA21FA-886F-43CF-9D44-C1342F305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8C821A5-BCF7-47FE-894F-0ADC5F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8337ECE-206A-472E-AFC4-0F230C91E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0BB2EC4-D043-4B43-87E7-723A787EE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4013015-AF71-47BC-BE4D-ED9EFA24F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5" name="Rectangle 40">
            <a:extLst>
              <a:ext uri="{FF2B5EF4-FFF2-40B4-BE49-F238E27FC236}">
                <a16:creationId xmlns:a16="http://schemas.microsoft.com/office/drawing/2014/main" id="{71B30B18-D920-4E3E-B931-1F310244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Freeform 11">
            <a:extLst>
              <a:ext uri="{FF2B5EF4-FFF2-40B4-BE49-F238E27FC236}">
                <a16:creationId xmlns:a16="http://schemas.microsoft.com/office/drawing/2014/main" id="{C70EF50A-66E6-460A-8AF9-47A10D0D9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7" name="Rectangle 44">
            <a:extLst>
              <a:ext uri="{FF2B5EF4-FFF2-40B4-BE49-F238E27FC236}">
                <a16:creationId xmlns:a16="http://schemas.microsoft.com/office/drawing/2014/main" id="{01520B72-94C4-4ABB-AC64-A3382705B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5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46">
            <a:extLst>
              <a:ext uri="{FF2B5EF4-FFF2-40B4-BE49-F238E27FC236}">
                <a16:creationId xmlns:a16="http://schemas.microsoft.com/office/drawing/2014/main" id="{9A64CBFD-D6E8-4E6A-8F66-1948BED33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1F9EE0-61C1-429D-8253-90B526764749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713327" y="643467"/>
            <a:ext cx="107653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5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13013">
              <a:schemeClr val="bg2"/>
            </a:gs>
            <a:gs pos="72700">
              <a:schemeClr val="accent4">
                <a:lumMod val="20000"/>
                <a:lumOff val="80000"/>
              </a:schemeClr>
            </a:gs>
            <a:gs pos="0">
              <a:schemeClr val="accent4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206B95-80A4-4227-84A4-44D77A619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320" y="1377681"/>
            <a:ext cx="4943605" cy="410263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endParaRPr lang="en-IN" sz="48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sz="6600" dirty="0">
                <a:solidFill>
                  <a:srgbClr val="C00000"/>
                </a:solidFill>
              </a:rPr>
              <a:t>Python is Dynamically Typed Language</a:t>
            </a:r>
          </a:p>
          <a:p>
            <a:pPr marL="0" indent="0" algn="ctr">
              <a:buNone/>
            </a:pPr>
            <a:endParaRPr lang="en-IN" sz="6600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3D9529-6DBC-453B-A0A4-BBC8F550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777" y="1245362"/>
            <a:ext cx="5890534" cy="452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2952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207</Words>
  <Application>Microsoft Office PowerPoint</Application>
  <PresentationFormat>Widescreen</PresentationFormat>
  <Paragraphs>92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SimSun</vt:lpstr>
      <vt:lpstr>Arial</vt:lpstr>
      <vt:lpstr>Century Gothic</vt:lpstr>
      <vt:lpstr>Wingdings 3</vt:lpstr>
      <vt:lpstr>Wisp</vt:lpstr>
      <vt:lpstr>Why Python? </vt:lpstr>
      <vt:lpstr>PowerPoint Presentation</vt:lpstr>
      <vt:lpstr>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Popularity of Python</vt:lpstr>
      <vt:lpstr>PowerPoint Presentation</vt:lpstr>
      <vt:lpstr>PowerPoint Presentation</vt:lpstr>
      <vt:lpstr>Data Scientists Love Python</vt:lpstr>
      <vt:lpstr>Who is ahead in Data Sciences?</vt:lpstr>
      <vt:lpstr>Skills required to become a data scientist</vt:lpstr>
      <vt:lpstr>List of few companies who are using Python</vt:lpstr>
      <vt:lpstr>Top Companies that built their websites with Python Framework</vt:lpstr>
      <vt:lpstr>Most Popular Languages on GitHub</vt:lpstr>
      <vt:lpstr>Technologies that rely on Python Today and Tomorrow</vt:lpstr>
      <vt:lpstr>PowerPoint Presentation</vt:lpstr>
      <vt:lpstr>Who created Python?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Python? </dc:title>
  <dc:creator>Lakshmi Priya</dc:creator>
  <cp:lastModifiedBy>Lakshmi Priya</cp:lastModifiedBy>
  <cp:revision>23</cp:revision>
  <dcterms:created xsi:type="dcterms:W3CDTF">2019-05-30T14:32:14Z</dcterms:created>
  <dcterms:modified xsi:type="dcterms:W3CDTF">2019-06-19T05:41:11Z</dcterms:modified>
</cp:coreProperties>
</file>